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004000" cy="43891200"/>
  <p:notesSz cx="6854825" cy="9712325"/>
  <p:embeddedFontLst>
    <p:embeddedFont>
      <p:font typeface="Garamond" panose="02020404030301010803" pitchFamily="18" charset="0"/>
      <p:regular r:id="rId4"/>
      <p:bold r:id="rId5"/>
      <p:italic r:id="rId6"/>
    </p:embeddedFont>
    <p:embeddedFont>
      <p:font typeface="Arial Black" panose="020B0A04020102020204" pitchFamily="34" charset="0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0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59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hj5ELzlcHoKTDPMYXLYCavr+P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B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6" d="100"/>
          <a:sy n="26" d="100"/>
        </p:scale>
        <p:origin x="612" y="-264"/>
      </p:cViewPr>
      <p:guideLst>
        <p:guide orient="horz" pos="13824"/>
        <p:guide pos="100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59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0213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0212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01850" y="728663"/>
            <a:ext cx="2652713" cy="3641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613275"/>
            <a:ext cx="5026025" cy="4370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226550"/>
            <a:ext cx="2970213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9226550"/>
            <a:ext cx="2970212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52555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sldNum" idx="12"/>
          </p:nvPr>
        </p:nvSpPr>
        <p:spPr>
          <a:xfrm>
            <a:off x="3884613" y="9226550"/>
            <a:ext cx="2970212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1850" y="728663"/>
            <a:ext cx="2652713" cy="3641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914400" y="4613275"/>
            <a:ext cx="5026025" cy="4370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4710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762000" y="873125"/>
            <a:ext cx="30480000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762000" y="873125"/>
            <a:ext cx="30480000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2835275" y="12245975"/>
            <a:ext cx="26333450" cy="27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 rot="5400000">
            <a:off x="8361363" y="16133763"/>
            <a:ext cx="38141275" cy="7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-6954837" y="8589963"/>
            <a:ext cx="38141275" cy="227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2400300" y="13635038"/>
            <a:ext cx="27203400" cy="940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4800600" y="24871363"/>
            <a:ext cx="22402800" cy="11217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3100"/>
              </a:spcBef>
              <a:spcAft>
                <a:spcPts val="0"/>
              </a:spcAft>
              <a:buClr>
                <a:schemeClr val="dk1"/>
              </a:buClr>
              <a:buSzPts val="15500"/>
              <a:buFont typeface="Times New Roman"/>
              <a:buNone/>
              <a:defRPr/>
            </a:lvl1pPr>
            <a:lvl2pPr lvl="1" algn="ctr"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3500"/>
              <a:buFont typeface="Times New Roman"/>
              <a:buNone/>
              <a:defRPr/>
            </a:lvl2pPr>
            <a:lvl3pPr lvl="2" algn="ctr">
              <a:spcBef>
                <a:spcPts val="232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Times New Roman"/>
              <a:buNone/>
              <a:defRPr/>
            </a:lvl3pPr>
            <a:lvl4pPr lvl="3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None/>
              <a:defRPr/>
            </a:lvl4pPr>
            <a:lvl5pPr lvl="4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None/>
              <a:defRPr/>
            </a:lvl5pPr>
            <a:lvl6pPr lvl="5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None/>
              <a:defRPr/>
            </a:lvl6pPr>
            <a:lvl7pPr lvl="6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None/>
              <a:defRPr/>
            </a:lvl7pPr>
            <a:lvl8pPr lvl="7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None/>
              <a:defRPr/>
            </a:lvl8pPr>
            <a:lvl9pPr lvl="8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62000" y="873125"/>
            <a:ext cx="30480000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400300" y="12680950"/>
            <a:ext cx="27203400" cy="263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528888" y="28203525"/>
            <a:ext cx="27203400" cy="871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2528888" y="18602325"/>
            <a:ext cx="27203400" cy="9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762000" y="873125"/>
            <a:ext cx="30480000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2400300" y="12680950"/>
            <a:ext cx="13525500" cy="263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16078200" y="12680950"/>
            <a:ext cx="13525500" cy="263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1600200" y="1757363"/>
            <a:ext cx="2880360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1600200" y="9825038"/>
            <a:ext cx="14141450" cy="409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1600200" y="13919200"/>
            <a:ext cx="14141450" cy="2528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16257588" y="9825038"/>
            <a:ext cx="14146212" cy="409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16257588" y="13919200"/>
            <a:ext cx="14146212" cy="2528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1600200" y="1747838"/>
            <a:ext cx="10529888" cy="7437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12512675" y="1747838"/>
            <a:ext cx="17891125" cy="3746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2"/>
          </p:nvPr>
        </p:nvSpPr>
        <p:spPr>
          <a:xfrm>
            <a:off x="1600200" y="9185275"/>
            <a:ext cx="10529888" cy="300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6273800" y="30724475"/>
            <a:ext cx="19202400" cy="362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>
            <a:spLocks noGrp="1"/>
          </p:cNvSpPr>
          <p:nvPr>
            <p:ph type="pic" idx="2"/>
          </p:nvPr>
        </p:nvSpPr>
        <p:spPr>
          <a:xfrm>
            <a:off x="6273800" y="3921125"/>
            <a:ext cx="19202400" cy="26335038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6273800" y="34350325"/>
            <a:ext cx="19202400" cy="515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6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762000" y="873125"/>
            <a:ext cx="30480000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400300" y="12680950"/>
            <a:ext cx="27203400" cy="263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457200" marR="0" lvl="0" indent="-1212850" algn="l" rtl="0">
              <a:spcBef>
                <a:spcPts val="3100"/>
              </a:spcBef>
              <a:spcAft>
                <a:spcPts val="0"/>
              </a:spcAft>
              <a:buClr>
                <a:schemeClr val="dk1"/>
              </a:buClr>
              <a:buSzPts val="15500"/>
              <a:buFont typeface="Times New Roman"/>
              <a:buChar char="•"/>
              <a:defRPr sz="15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1085850" algn="l" rtl="0">
              <a:spcBef>
                <a:spcPts val="2700"/>
              </a:spcBef>
              <a:spcAft>
                <a:spcPts val="0"/>
              </a:spcAft>
              <a:buClr>
                <a:schemeClr val="dk1"/>
              </a:buClr>
              <a:buSzPts val="13500"/>
              <a:buFont typeface="Times New Roman"/>
              <a:buChar char="–"/>
              <a:defRPr sz="13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965200" algn="l" rtl="0">
              <a:spcBef>
                <a:spcPts val="232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Times New Roman"/>
              <a:buChar char="•"/>
              <a:defRPr sz="1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84455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Char char="–"/>
              <a:defRPr sz="9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84455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Char char="»"/>
              <a:defRPr sz="9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84455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Char char="»"/>
              <a:defRPr sz="9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84455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Char char="»"/>
              <a:defRPr sz="9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84455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Char char="»"/>
              <a:defRPr sz="9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84455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Times New Roman"/>
              <a:buChar char="»"/>
              <a:defRPr sz="9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4003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934700" y="39989125"/>
            <a:ext cx="101346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936200" y="39989125"/>
            <a:ext cx="6667500" cy="292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6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838200" y="811213"/>
            <a:ext cx="30327600" cy="575468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0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/>
          <p:nvPr/>
        </p:nvSpPr>
        <p:spPr>
          <a:xfrm>
            <a:off x="880709" y="6904038"/>
            <a:ext cx="30266147" cy="1549400"/>
          </a:xfrm>
          <a:prstGeom prst="rect">
            <a:avLst/>
          </a:prstGeom>
          <a:solidFill>
            <a:srgbClr val="79BCFF"/>
          </a:solidFill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3" name="Google Shape;93;p1"/>
          <p:cNvSpPr txBox="1">
            <a:spLocks noGrp="1"/>
          </p:cNvSpPr>
          <p:nvPr>
            <p:ph type="title"/>
          </p:nvPr>
        </p:nvSpPr>
        <p:spPr>
          <a:xfrm>
            <a:off x="2276380" y="296815"/>
            <a:ext cx="27622072" cy="321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41950" tIns="220975" rIns="441950" bIns="2209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6000" dirty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CSA 2026</a:t>
            </a:r>
            <a:br>
              <a:rPr lang="fr-FR" sz="6000" dirty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</a:br>
            <a:r>
              <a:rPr lang="fr-FR" sz="6000" dirty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The </a:t>
            </a:r>
            <a:r>
              <a:rPr lang="fr-FR" sz="6000" dirty="0" smtClean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7th </a:t>
            </a:r>
            <a:r>
              <a:rPr lang="fr-FR" sz="6000" dirty="0" err="1" smtClean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Conference</a:t>
            </a:r>
            <a:r>
              <a:rPr lang="fr-FR" sz="6000" dirty="0" smtClean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fr-FR" sz="6000" dirty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on Computer </a:t>
            </a:r>
            <a:r>
              <a:rPr lang="fr-FR" sz="6000" dirty="0" err="1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Systems</a:t>
            </a:r>
            <a:r>
              <a:rPr lang="fr-FR" sz="6000" dirty="0">
                <a:solidFill>
                  <a:srgbClr val="0070C0"/>
                </a:solidFill>
                <a:latin typeface="Garamond"/>
                <a:ea typeface="Garamond"/>
                <a:cs typeface="Garamond"/>
                <a:sym typeface="Garamond"/>
              </a:rPr>
              <a:t> and Applications                  </a:t>
            </a:r>
            <a:endParaRPr sz="6000" dirty="0">
              <a:solidFill>
                <a:srgbClr val="0070C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2428780" y="4960577"/>
            <a:ext cx="28503650" cy="1949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Author</a:t>
            </a:r>
            <a:r>
              <a:rPr lang="fr-FR" sz="5400" b="1" baseline="30000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1</a:t>
            </a:r>
            <a:r>
              <a:rPr lang="fr-FR" sz="54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, Author</a:t>
            </a:r>
            <a:r>
              <a:rPr lang="fr-FR" sz="5400" b="1" baseline="30000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2</a:t>
            </a:r>
            <a:r>
              <a:rPr lang="fr-FR" sz="54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, Author</a:t>
            </a:r>
            <a:r>
              <a:rPr lang="fr-FR" sz="5400" b="1" baseline="30000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3</a:t>
            </a:r>
            <a:r>
              <a:rPr lang="fr-FR" sz="54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(one line </a:t>
            </a:r>
            <a:r>
              <a:rPr lang="fr-FR" sz="5400" b="1" dirty="0" err="1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only</a:t>
            </a:r>
            <a:r>
              <a:rPr lang="fr-FR" sz="54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)</a:t>
            </a:r>
            <a:r>
              <a:rPr lang="fr-FR" sz="5400" b="1" baseline="30000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endParaRPr sz="4800" baseline="300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000" baseline="30000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1</a:t>
            </a:r>
            <a:r>
              <a:rPr lang="fr-FR" sz="4000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Authors Affiliation (s) (one line </a:t>
            </a:r>
            <a:r>
              <a:rPr lang="fr-FR" sz="4000" dirty="0" err="1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only</a:t>
            </a:r>
            <a:r>
              <a:rPr lang="fr-FR" sz="4000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)</a:t>
            </a:r>
            <a:endParaRPr sz="4000" dirty="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aseline="30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1002890" y="8480104"/>
            <a:ext cx="8750710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8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1142897" y="7071924"/>
            <a:ext cx="2969275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Abstract</a:t>
            </a:r>
            <a:endParaRPr sz="72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2536504" y="9485889"/>
            <a:ext cx="27514348" cy="375487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6600" b="1" dirty="0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It </a:t>
            </a:r>
            <a:r>
              <a:rPr lang="fr-FR" sz="6600" b="1" dirty="0" err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is</a:t>
            </a:r>
            <a:r>
              <a:rPr lang="fr-FR" sz="6600" b="1" dirty="0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fr-FR" sz="6600" b="1" dirty="0" err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preferable</a:t>
            </a:r>
            <a:r>
              <a:rPr lang="fr-FR" sz="6600" b="1" dirty="0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to </a:t>
            </a:r>
            <a:r>
              <a:rPr lang="fr-FR" sz="6600" b="1" dirty="0" err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convert</a:t>
            </a:r>
            <a:r>
              <a:rPr lang="fr-FR" sz="6600" b="1" dirty="0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fr-FR" sz="6600" b="1" dirty="0" err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your</a:t>
            </a:r>
            <a:r>
              <a:rPr lang="fr-FR" sz="6600" b="1" dirty="0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poster </a:t>
            </a:r>
            <a:r>
              <a:rPr lang="fr-FR" sz="6600" b="1" dirty="0" err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into</a:t>
            </a:r>
            <a:r>
              <a:rPr lang="fr-FR" sz="6600" b="1" dirty="0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PDF file and </a:t>
            </a:r>
            <a:r>
              <a:rPr lang="fr-FR" sz="6600" b="1" dirty="0" err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print</a:t>
            </a:r>
            <a:r>
              <a:rPr lang="fr-FR" sz="6600" b="1" dirty="0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fr-FR" sz="6600" b="1" dirty="0" err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it</a:t>
            </a:r>
            <a:r>
              <a:rPr lang="fr-FR" sz="6600" b="1">
                <a:solidFill>
                  <a:srgbClr val="FF0000"/>
                </a:solidFill>
                <a:latin typeface="Garamond"/>
                <a:ea typeface="Garamond"/>
                <a:cs typeface="Garamond"/>
                <a:sym typeface="Garamond"/>
              </a:rPr>
              <a:t> in A0 format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Posters, use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document as a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template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poster in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tape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own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(single-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spaced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and </a:t>
            </a:r>
            <a:r>
              <a:rPr lang="fr-FR" sz="3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paste</a:t>
            </a:r>
            <a:r>
              <a:rPr lang="fr-FR" sz="3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figures,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0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Keywords (</a:t>
            </a:r>
            <a:r>
              <a:rPr lang="fr-FR" sz="5000" b="1" dirty="0" err="1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bold</a:t>
            </a:r>
            <a:r>
              <a:rPr lang="fr-FR" sz="50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fr-FR" sz="5000" b="1" dirty="0" err="1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letters</a:t>
            </a:r>
            <a:r>
              <a:rPr lang="fr-FR" sz="5000" b="1" dirty="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)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5000" b="1" dirty="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880709" y="6902450"/>
            <a:ext cx="30286573" cy="6535031"/>
          </a:xfrm>
          <a:prstGeom prst="rect">
            <a:avLst/>
          </a:prstGeom>
          <a:noFill/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0" y="0"/>
            <a:ext cx="3200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0" y="0"/>
            <a:ext cx="3200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-539750" y="457200"/>
            <a:ext cx="3200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-387350" y="609600"/>
            <a:ext cx="3200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0" y="0"/>
            <a:ext cx="3200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24883782" y="18813065"/>
            <a:ext cx="3200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"/>
          <p:cNvSpPr txBox="1"/>
          <p:nvPr/>
        </p:nvSpPr>
        <p:spPr>
          <a:xfrm>
            <a:off x="7200901" y="2354255"/>
            <a:ext cx="18935699" cy="321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182880" rIns="91440" bIns="18288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Garamond"/>
              <a:buNone/>
            </a:pPr>
            <a:r>
              <a:rPr lang="fr-FR" sz="7200" b="1" i="0" u="none" strike="noStrike" cap="none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The </a:t>
            </a:r>
            <a:r>
              <a:rPr lang="fr-FR" sz="7200" b="1" i="0" u="none" strike="noStrike" cap="none" dirty="0" err="1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Title</a:t>
            </a:r>
            <a:r>
              <a:rPr lang="fr-FR" sz="7200" b="1" i="0" u="none" strike="noStrike" cap="none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of the Paper in </a:t>
            </a:r>
            <a:r>
              <a:rPr lang="fr-FR" sz="7200" b="1" i="0" u="none" strike="noStrike" cap="none" dirty="0" smtClean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CSA’2026 </a:t>
            </a:r>
            <a:r>
              <a:rPr lang="fr-FR" sz="7200" b="1" i="0" u="none" strike="noStrike" cap="none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(</a:t>
            </a:r>
            <a:r>
              <a:rPr lang="fr-FR" sz="7200" b="1" i="0" u="none" strike="noStrike" cap="none" dirty="0" err="1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bold</a:t>
            </a:r>
            <a:r>
              <a:rPr lang="fr-FR" sz="7200" b="1" i="0" u="none" strike="noStrike" cap="none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fr-FR" sz="7200" b="1" i="0" u="none" strike="noStrike" cap="none" dirty="0" err="1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letters</a:t>
            </a:r>
            <a:r>
              <a:rPr lang="fr-FR" sz="7200" b="1" i="0" u="none" strike="noStrike" cap="none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)</a:t>
            </a:r>
            <a:endParaRPr sz="7200" b="1" i="0" u="none" strike="noStrike" cap="none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" name="Google Shape;92;p1">
            <a:extLst>
              <a:ext uri="{FF2B5EF4-FFF2-40B4-BE49-F238E27FC236}">
                <a16:creationId xmlns:a16="http://schemas.microsoft.com/office/drawing/2014/main" xmlns="" id="{2BD8EA72-E23E-A25B-8F2B-8B6B33D4CA11}"/>
              </a:ext>
            </a:extLst>
          </p:cNvPr>
          <p:cNvSpPr/>
          <p:nvPr/>
        </p:nvSpPr>
        <p:spPr>
          <a:xfrm>
            <a:off x="880709" y="14014626"/>
            <a:ext cx="30266147" cy="1549400"/>
          </a:xfrm>
          <a:prstGeom prst="rect">
            <a:avLst/>
          </a:prstGeom>
          <a:solidFill>
            <a:srgbClr val="79BCFF"/>
          </a:solidFill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" name="Google Shape;98;p1">
            <a:extLst>
              <a:ext uri="{FF2B5EF4-FFF2-40B4-BE49-F238E27FC236}">
                <a16:creationId xmlns:a16="http://schemas.microsoft.com/office/drawing/2014/main" xmlns="" id="{CEBAE435-C8DF-9BED-89EC-DDB070EDC458}"/>
              </a:ext>
            </a:extLst>
          </p:cNvPr>
          <p:cNvSpPr txBox="1"/>
          <p:nvPr/>
        </p:nvSpPr>
        <p:spPr>
          <a:xfrm>
            <a:off x="1142897" y="14182512"/>
            <a:ext cx="2969275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I. Introduction</a:t>
            </a:r>
            <a:endParaRPr sz="72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" name="Google Shape;100;p1">
            <a:extLst>
              <a:ext uri="{FF2B5EF4-FFF2-40B4-BE49-F238E27FC236}">
                <a16:creationId xmlns:a16="http://schemas.microsoft.com/office/drawing/2014/main" xmlns="" id="{F3D78ED3-C1DF-F3A5-4C5E-BD2D137E5966}"/>
              </a:ext>
            </a:extLst>
          </p:cNvPr>
          <p:cNvSpPr/>
          <p:nvPr/>
        </p:nvSpPr>
        <p:spPr>
          <a:xfrm>
            <a:off x="880709" y="14013038"/>
            <a:ext cx="30286573" cy="6535031"/>
          </a:xfrm>
          <a:prstGeom prst="rect">
            <a:avLst/>
          </a:prstGeom>
          <a:noFill/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xmlns="" id="{88277BD7-F810-6500-55A5-2146E6DA96F3}"/>
              </a:ext>
            </a:extLst>
          </p:cNvPr>
          <p:cNvSpPr/>
          <p:nvPr/>
        </p:nvSpPr>
        <p:spPr>
          <a:xfrm>
            <a:off x="880709" y="21740956"/>
            <a:ext cx="30266147" cy="1549400"/>
          </a:xfrm>
          <a:prstGeom prst="rect">
            <a:avLst/>
          </a:prstGeom>
          <a:solidFill>
            <a:srgbClr val="79BCFF"/>
          </a:solidFill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" name="Google Shape;98;p1">
            <a:extLst>
              <a:ext uri="{FF2B5EF4-FFF2-40B4-BE49-F238E27FC236}">
                <a16:creationId xmlns:a16="http://schemas.microsoft.com/office/drawing/2014/main" xmlns="" id="{D76A5F99-5498-DF33-2887-C66DAA1BDEE1}"/>
              </a:ext>
            </a:extLst>
          </p:cNvPr>
          <p:cNvSpPr txBox="1"/>
          <p:nvPr/>
        </p:nvSpPr>
        <p:spPr>
          <a:xfrm>
            <a:off x="1142897" y="21908842"/>
            <a:ext cx="2969275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II. Section 2</a:t>
            </a:r>
            <a:endParaRPr sz="72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" name="Google Shape;100;p1">
            <a:extLst>
              <a:ext uri="{FF2B5EF4-FFF2-40B4-BE49-F238E27FC236}">
                <a16:creationId xmlns:a16="http://schemas.microsoft.com/office/drawing/2014/main" xmlns="" id="{84190BB3-B7C8-F54A-1391-CA41707A38FA}"/>
              </a:ext>
            </a:extLst>
          </p:cNvPr>
          <p:cNvSpPr/>
          <p:nvPr/>
        </p:nvSpPr>
        <p:spPr>
          <a:xfrm>
            <a:off x="880709" y="21739368"/>
            <a:ext cx="30286573" cy="6535031"/>
          </a:xfrm>
          <a:prstGeom prst="rect">
            <a:avLst/>
          </a:prstGeom>
          <a:noFill/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0" name="Google Shape;92;p1">
            <a:extLst>
              <a:ext uri="{FF2B5EF4-FFF2-40B4-BE49-F238E27FC236}">
                <a16:creationId xmlns:a16="http://schemas.microsoft.com/office/drawing/2014/main" xmlns="" id="{01DD3B84-9D83-45A9-ACA0-E87BCB7470A8}"/>
              </a:ext>
            </a:extLst>
          </p:cNvPr>
          <p:cNvSpPr/>
          <p:nvPr/>
        </p:nvSpPr>
        <p:spPr>
          <a:xfrm>
            <a:off x="880709" y="29467286"/>
            <a:ext cx="30266147" cy="1549400"/>
          </a:xfrm>
          <a:prstGeom prst="rect">
            <a:avLst/>
          </a:prstGeom>
          <a:solidFill>
            <a:srgbClr val="79BCFF"/>
          </a:solidFill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1" name="Google Shape;98;p1">
            <a:extLst>
              <a:ext uri="{FF2B5EF4-FFF2-40B4-BE49-F238E27FC236}">
                <a16:creationId xmlns:a16="http://schemas.microsoft.com/office/drawing/2014/main" xmlns="" id="{3C12389C-DFA1-31ED-A9E2-C7A150C7EF4D}"/>
              </a:ext>
            </a:extLst>
          </p:cNvPr>
          <p:cNvSpPr txBox="1"/>
          <p:nvPr/>
        </p:nvSpPr>
        <p:spPr>
          <a:xfrm>
            <a:off x="1142897" y="29635172"/>
            <a:ext cx="2969275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III. Section 3</a:t>
            </a:r>
            <a:endParaRPr sz="72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2" name="Google Shape;100;p1">
            <a:extLst>
              <a:ext uri="{FF2B5EF4-FFF2-40B4-BE49-F238E27FC236}">
                <a16:creationId xmlns:a16="http://schemas.microsoft.com/office/drawing/2014/main" xmlns="" id="{500A5AC1-D413-4C1F-10C5-0AAB7B85A504}"/>
              </a:ext>
            </a:extLst>
          </p:cNvPr>
          <p:cNvSpPr/>
          <p:nvPr/>
        </p:nvSpPr>
        <p:spPr>
          <a:xfrm>
            <a:off x="880709" y="29465698"/>
            <a:ext cx="30286573" cy="6535031"/>
          </a:xfrm>
          <a:prstGeom prst="rect">
            <a:avLst/>
          </a:prstGeom>
          <a:noFill/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B0A06B3-3064-2536-7930-2689571639D4}"/>
              </a:ext>
            </a:extLst>
          </p:cNvPr>
          <p:cNvSpPr txBox="1"/>
          <p:nvPr/>
        </p:nvSpPr>
        <p:spPr>
          <a:xfrm>
            <a:off x="15861878" y="35770701"/>
            <a:ext cx="44492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solidFill>
                  <a:schemeClr val="dk1"/>
                </a:solidFill>
                <a:latin typeface="Arial Black" panose="020B0A04020102020204" pitchFamily="34" charset="0"/>
                <a:ea typeface="Garamond"/>
                <a:cs typeface="Garamond"/>
                <a:sym typeface="Garamond"/>
              </a:rPr>
              <a:t>.</a:t>
            </a:r>
          </a:p>
          <a:p>
            <a:r>
              <a:rPr lang="fr-FR" sz="4000" b="1" dirty="0">
                <a:solidFill>
                  <a:schemeClr val="dk1"/>
                </a:solidFill>
                <a:latin typeface="Arial Black" panose="020B0A04020102020204" pitchFamily="34" charset="0"/>
                <a:sym typeface="Garamond"/>
              </a:rPr>
              <a:t>.</a:t>
            </a:r>
          </a:p>
          <a:p>
            <a:r>
              <a:rPr lang="fr-FR" sz="4000" b="1" dirty="0">
                <a:solidFill>
                  <a:schemeClr val="dk1"/>
                </a:solidFill>
                <a:latin typeface="Arial Black" panose="020B0A04020102020204" pitchFamily="34" charset="0"/>
                <a:sym typeface="Garamond"/>
              </a:rPr>
              <a:t>.</a:t>
            </a:r>
            <a:endParaRPr lang="fr-FR" sz="4000" dirty="0">
              <a:latin typeface="Arial Black" panose="020B0A04020102020204" pitchFamily="34" charset="0"/>
            </a:endParaRPr>
          </a:p>
        </p:txBody>
      </p:sp>
      <p:sp>
        <p:nvSpPr>
          <p:cNvPr id="16" name="Google Shape;92;p1">
            <a:extLst>
              <a:ext uri="{FF2B5EF4-FFF2-40B4-BE49-F238E27FC236}">
                <a16:creationId xmlns:a16="http://schemas.microsoft.com/office/drawing/2014/main" xmlns="" id="{E19D57D5-486B-AA85-87E7-FA62A129D172}"/>
              </a:ext>
            </a:extLst>
          </p:cNvPr>
          <p:cNvSpPr/>
          <p:nvPr/>
        </p:nvSpPr>
        <p:spPr>
          <a:xfrm>
            <a:off x="801133" y="37635081"/>
            <a:ext cx="30266147" cy="1395611"/>
          </a:xfrm>
          <a:prstGeom prst="rect">
            <a:avLst/>
          </a:prstGeom>
          <a:solidFill>
            <a:srgbClr val="79BCFF"/>
          </a:solidFill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7" name="Google Shape;98;p1">
            <a:extLst>
              <a:ext uri="{FF2B5EF4-FFF2-40B4-BE49-F238E27FC236}">
                <a16:creationId xmlns:a16="http://schemas.microsoft.com/office/drawing/2014/main" xmlns="" id="{54EB9034-74D6-0851-279F-E1E43ECE91A1}"/>
              </a:ext>
            </a:extLst>
          </p:cNvPr>
          <p:cNvSpPr txBox="1"/>
          <p:nvPr/>
        </p:nvSpPr>
        <p:spPr>
          <a:xfrm>
            <a:off x="1063321" y="37802967"/>
            <a:ext cx="2969275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Conclusion</a:t>
            </a:r>
            <a:endParaRPr sz="72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8" name="Google Shape;100;p1">
            <a:extLst>
              <a:ext uri="{FF2B5EF4-FFF2-40B4-BE49-F238E27FC236}">
                <a16:creationId xmlns:a16="http://schemas.microsoft.com/office/drawing/2014/main" xmlns="" id="{0355917A-277F-5BCF-0528-79D5CF6B6AF9}"/>
              </a:ext>
            </a:extLst>
          </p:cNvPr>
          <p:cNvSpPr/>
          <p:nvPr/>
        </p:nvSpPr>
        <p:spPr>
          <a:xfrm>
            <a:off x="801133" y="37633494"/>
            <a:ext cx="30286573" cy="5886382"/>
          </a:xfrm>
          <a:prstGeom prst="rect">
            <a:avLst/>
          </a:prstGeom>
          <a:noFill/>
          <a:ln w="1270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19" name="Image 4">
            <a:extLst>
              <a:ext uri="{FF2B5EF4-FFF2-40B4-BE49-F238E27FC236}">
                <a16:creationId xmlns:a16="http://schemas.microsoft.com/office/drawing/2014/main" xmlns="" id="{85153900-04AB-6CAB-A607-926687ADC0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83" y="2926981"/>
            <a:ext cx="6223618" cy="2331945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="" xmlns:a16="http://schemas.microsoft.com/office/drawing/2014/main" xmlns:lc="http://schemas.openxmlformats.org/drawingml/2006/lockedCanvas" id="{C15D8C5F-2AF9-EE0F-6843-50BA9846AA4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98168" y="1208919"/>
            <a:ext cx="1816731" cy="188481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6642488" y="1943086"/>
            <a:ext cx="4289942" cy="304698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Logo , name   of your </a:t>
            </a:r>
          </a:p>
          <a:p>
            <a:r>
              <a:rPr lang="en-US" sz="4800" b="1" dirty="0" smtClean="0">
                <a:solidFill>
                  <a:schemeClr val="tx1"/>
                </a:solidFill>
              </a:rPr>
              <a:t>University</a:t>
            </a:r>
          </a:p>
          <a:p>
            <a:endParaRPr lang="en-US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uvelle présentation.pot">
  <a:themeElements>
    <a:clrScheme name="Nouvelle pré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106</Words>
  <Application>Microsoft Office PowerPoint</Application>
  <PresentationFormat>Personnalisé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Garamond</vt:lpstr>
      <vt:lpstr>Arial Black</vt:lpstr>
      <vt:lpstr>Times New Roman</vt:lpstr>
      <vt:lpstr>Arial</vt:lpstr>
      <vt:lpstr>Nouvelle présentation.pot</vt:lpstr>
      <vt:lpstr>CSA 2026 The 7th Conference on Computer Systems and Applications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CSA 2026 The 7th Conference on Computer Systems and Applications                  </dc:title>
  <dc:creator>M.E.H. Benbouzid</dc:creator>
  <cp:lastModifiedBy>ROUIGUEB Abdenebi</cp:lastModifiedBy>
  <cp:revision>5</cp:revision>
  <dcterms:created xsi:type="dcterms:W3CDTF">2007-02-03T17:33:15Z</dcterms:created>
  <dcterms:modified xsi:type="dcterms:W3CDTF">2026-04-05T10:54:58Z</dcterms:modified>
</cp:coreProperties>
</file>